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gif" ContentType="image/gif"/>
  <Default Extension="png" ContentType="image/png"/>
  <Default Extension="mov" ContentType="video/quicktim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5" r:id="rId11"/>
    <p:sldId id="294" r:id="rId12"/>
    <p:sldId id="269" r:id="rId13"/>
    <p:sldId id="270" r:id="rId14"/>
    <p:sldId id="265" r:id="rId15"/>
    <p:sldId id="266" r:id="rId16"/>
    <p:sldId id="267" r:id="rId17"/>
    <p:sldId id="268" r:id="rId18"/>
    <p:sldId id="271" r:id="rId19"/>
    <p:sldId id="272" r:id="rId20"/>
    <p:sldId id="273" r:id="rId21"/>
    <p:sldId id="274" r:id="rId22"/>
    <p:sldId id="275" r:id="rId23"/>
    <p:sldId id="282" r:id="rId24"/>
    <p:sldId id="276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3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EACA00-F99C-475E-8665-DB2DAF9BE16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95"/>
            <p14:sldId id="294"/>
            <p14:sldId id="269"/>
            <p14:sldId id="270"/>
            <p14:sldId id="265"/>
            <p14:sldId id="266"/>
            <p14:sldId id="267"/>
            <p14:sldId id="268"/>
            <p14:sldId id="271"/>
            <p14:sldId id="272"/>
            <p14:sldId id="273"/>
            <p14:sldId id="274"/>
            <p14:sldId id="275"/>
            <p14:sldId id="282"/>
            <p14:sldId id="276"/>
            <p14:sldId id="278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182" autoAdjust="0"/>
    <p:restoredTop sz="94660"/>
  </p:normalViewPr>
  <p:slideViewPr>
    <p:cSldViewPr snapToGrid="0">
      <p:cViewPr>
        <p:scale>
          <a:sx n="90" d="100"/>
          <a:sy n="9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2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92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2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6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7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99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8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0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6AF5-18EF-4BFE-8C0F-C730879B73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AC1E6-7E1E-41D0-B647-830BF9C1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4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Structural Variation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18 2017</a:t>
            </a:r>
          </a:p>
          <a:p>
            <a:r>
              <a:rPr lang="en-US" dirty="0"/>
              <a:t>Danny </a:t>
            </a:r>
            <a:r>
              <a:rPr lang="en-US" dirty="0" err="1"/>
              <a:t>Antaki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27" y="0"/>
            <a:ext cx="6874873" cy="68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example: Williams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65700" cy="4351338"/>
          </a:xfrm>
        </p:spPr>
        <p:txBody>
          <a:bodyPr/>
          <a:lstStyle/>
          <a:p>
            <a:r>
              <a:rPr lang="en-US" dirty="0" smtClean="0"/>
              <a:t>Affects about 1 in 10,000 births</a:t>
            </a:r>
          </a:p>
          <a:p>
            <a:pPr lvl="1"/>
            <a:r>
              <a:rPr lang="en-US" dirty="0" smtClean="0"/>
              <a:t>Caused by a deletion</a:t>
            </a:r>
          </a:p>
          <a:p>
            <a:pPr lvl="1"/>
            <a:endParaRPr lang="en-US" dirty="0"/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Distinctive facial dysmorphia</a:t>
            </a:r>
          </a:p>
          <a:p>
            <a:pPr lvl="2"/>
            <a:r>
              <a:rPr lang="en-US" dirty="0" smtClean="0"/>
              <a:t>“Elfin Children” </a:t>
            </a:r>
          </a:p>
          <a:p>
            <a:pPr lvl="1"/>
            <a:r>
              <a:rPr lang="en-US" dirty="0" smtClean="0"/>
              <a:t>Low cognitive IQ but high verbal and social IQ</a:t>
            </a:r>
          </a:p>
          <a:p>
            <a:pPr lvl="1"/>
            <a:r>
              <a:rPr lang="en-US" dirty="0" smtClean="0"/>
              <a:t>Other development delays</a:t>
            </a:r>
            <a:endParaRPr lang="en-US" dirty="0"/>
          </a:p>
        </p:txBody>
      </p:sp>
      <p:pic>
        <p:nvPicPr>
          <p:cNvPr id="2050" name="Picture 2" descr="ttps://upload.wikimedia.org/wikipedia/commons/8/84/Williams_syndromeCCB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1690688"/>
            <a:ext cx="54102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tps://www.salk.edu/images/pressrelease/BellugiFeb2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691" y="883444"/>
            <a:ext cx="2230109" cy="57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04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CNVs in the Williams Syndrome Region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2276"/>
            <a:ext cx="2657916" cy="483392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1.5Mb region on chr7</a:t>
            </a:r>
          </a:p>
          <a:p>
            <a:pPr lvl="1"/>
            <a:r>
              <a:rPr lang="en-US" dirty="0" smtClean="0"/>
              <a:t>ELN and LIMK1</a:t>
            </a:r>
          </a:p>
          <a:p>
            <a:pPr lvl="1"/>
            <a:endParaRPr lang="en-US" dirty="0"/>
          </a:p>
          <a:p>
            <a:r>
              <a:rPr lang="en-US" dirty="0" smtClean="0"/>
              <a:t>Deletion of this region leads to Williams syndrome</a:t>
            </a:r>
          </a:p>
          <a:p>
            <a:endParaRPr lang="en-US" dirty="0"/>
          </a:p>
          <a:p>
            <a:r>
              <a:rPr lang="en-US" dirty="0" smtClean="0"/>
              <a:t>Duplication increases risk for autism </a:t>
            </a:r>
          </a:p>
          <a:p>
            <a:endParaRPr lang="en-US" dirty="0"/>
          </a:p>
          <a:p>
            <a:r>
              <a:rPr lang="en-US" i="1" dirty="0" smtClean="0"/>
              <a:t>How do  CNV arise in this region?</a:t>
            </a:r>
          </a:p>
          <a:p>
            <a:pPr lvl="1"/>
            <a:r>
              <a:rPr lang="en-US" dirty="0" smtClean="0"/>
              <a:t>NAHR</a:t>
            </a:r>
          </a:p>
          <a:p>
            <a:endParaRPr lang="en-US" dirty="0" smtClean="0"/>
          </a:p>
        </p:txBody>
      </p:sp>
      <p:pic>
        <p:nvPicPr>
          <p:cNvPr id="1026" name="Picture 2" descr="ttps://genome.ucsc.edu/trash/hgt/hgt_genome_6d43_e1d9d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/>
          <a:stretch/>
        </p:blipFill>
        <p:spPr bwMode="auto">
          <a:xfrm>
            <a:off x="3496116" y="1690688"/>
            <a:ext cx="8470900" cy="44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ps://genome.ucsc.edu/trash/hgtIdeo/hgtIdeo_genome_6c89_e1d7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333501"/>
            <a:ext cx="8013700" cy="25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3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 formation from double strand breaks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701431"/>
            <a:ext cx="4807926" cy="44548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Double strand breaks</a:t>
            </a:r>
          </a:p>
          <a:p>
            <a:pPr lvl="1"/>
            <a:r>
              <a:rPr lang="en-US" dirty="0"/>
              <a:t>Both strands are broken</a:t>
            </a:r>
          </a:p>
          <a:p>
            <a:pPr lvl="1"/>
            <a:endParaRPr lang="en-US" dirty="0"/>
          </a:p>
          <a:p>
            <a:r>
              <a:rPr lang="en-US" dirty="0"/>
              <a:t>Causes</a:t>
            </a:r>
          </a:p>
          <a:p>
            <a:pPr lvl="1"/>
            <a:r>
              <a:rPr lang="en-US" dirty="0"/>
              <a:t>Replication stress</a:t>
            </a:r>
          </a:p>
          <a:p>
            <a:pPr lvl="1"/>
            <a:r>
              <a:rPr lang="en-US" dirty="0"/>
              <a:t> Ionizing Radiation (</a:t>
            </a:r>
            <a:r>
              <a:rPr lang="en-US" sz="2000" dirty="0"/>
              <a:t>X-rays, Gamma Radiation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~50 DSB every cell cycle!</a:t>
            </a:r>
          </a:p>
          <a:p>
            <a:r>
              <a:rPr lang="en-US" dirty="0"/>
              <a:t>Repair</a:t>
            </a:r>
          </a:p>
          <a:p>
            <a:pPr lvl="1"/>
            <a:r>
              <a:rPr lang="en-US" dirty="0"/>
              <a:t>One mechanism: </a:t>
            </a:r>
          </a:p>
          <a:p>
            <a:pPr lvl="2"/>
            <a:r>
              <a:rPr lang="en-US" dirty="0"/>
              <a:t>Non-Homologous End Joining (NHEJ)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0" r="55798" b="77209"/>
          <a:stretch/>
        </p:blipFill>
        <p:spPr>
          <a:xfrm>
            <a:off x="4921349" y="1690688"/>
            <a:ext cx="4709835" cy="478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3220"/>
          <a:stretch/>
        </p:blipFill>
        <p:spPr>
          <a:xfrm>
            <a:off x="4920979" y="3302224"/>
            <a:ext cx="6962678" cy="142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9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Non-Homologous End Joining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86553" cy="4351338"/>
          </a:xfrm>
        </p:spPr>
        <p:txBody>
          <a:bodyPr/>
          <a:lstStyle/>
          <a:p>
            <a:r>
              <a:rPr lang="en-US" dirty="0"/>
              <a:t>NHEJ typically utilizes short homologous DNA sequences called microhomologies to guide repair</a:t>
            </a:r>
          </a:p>
          <a:p>
            <a:pPr lvl="1"/>
            <a:r>
              <a:rPr lang="en-US" dirty="0"/>
              <a:t>Error prone compared to recombination</a:t>
            </a:r>
          </a:p>
          <a:p>
            <a:endParaRPr lang="en-US" dirty="0"/>
          </a:p>
          <a:p>
            <a:r>
              <a:rPr lang="en-US" dirty="0"/>
              <a:t>Uneven matching of microhomologies result in SVs</a:t>
            </a:r>
          </a:p>
          <a:p>
            <a:pPr lvl="1"/>
            <a:r>
              <a:rPr lang="en-US" dirty="0"/>
              <a:t>Deletions, Duplications, and other more complex SVs</a:t>
            </a:r>
          </a:p>
        </p:txBody>
      </p:sp>
    </p:spTree>
    <p:extLst>
      <p:ext uri="{BB962C8B-B14F-4D97-AF65-F5344CB8AC3E}">
        <p14:creationId xmlns:p14="http://schemas.microsoft.com/office/powerpoint/2010/main" val="25319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56" y="2251614"/>
            <a:ext cx="6751674" cy="4059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2578"/>
            <a:ext cx="10515600" cy="5090362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DNA reverses end-to-end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9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of DNA</a:t>
            </a:r>
          </a:p>
          <a:p>
            <a:pPr lvl="2"/>
            <a:r>
              <a:rPr lang="en-US" dirty="0"/>
              <a:t>Very common class of insertions: Mobile Elements</a:t>
            </a:r>
          </a:p>
          <a:p>
            <a:pPr lvl="2"/>
            <a:endParaRPr lang="en-US" dirty="0"/>
          </a:p>
          <a:p>
            <a:r>
              <a:rPr lang="en-US" dirty="0"/>
              <a:t>Mobile Elements: DNA elements that move around the genome</a:t>
            </a:r>
          </a:p>
          <a:p>
            <a:pPr lvl="1"/>
            <a:r>
              <a:rPr lang="en-US" dirty="0"/>
              <a:t>Transposons</a:t>
            </a:r>
          </a:p>
          <a:p>
            <a:pPr lvl="2"/>
            <a:r>
              <a:rPr lang="en-US" dirty="0"/>
              <a:t>DNA Transposons</a:t>
            </a:r>
          </a:p>
          <a:p>
            <a:pPr lvl="2"/>
            <a:r>
              <a:rPr lang="en-US" dirty="0"/>
              <a:t>Retrotransposons</a:t>
            </a:r>
          </a:p>
        </p:txBody>
      </p:sp>
    </p:spTree>
    <p:extLst>
      <p:ext uri="{BB962C8B-B14F-4D97-AF65-F5344CB8AC3E}">
        <p14:creationId xmlns:p14="http://schemas.microsoft.com/office/powerpoint/2010/main" val="223103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Transposons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Replicates and inserts with transposase enzyme</a:t>
            </a:r>
          </a:p>
          <a:p>
            <a:pPr lvl="1"/>
            <a:r>
              <a:rPr lang="en-US" dirty="0"/>
              <a:t>Postulated by Barbra McClintock in the late 1940s</a:t>
            </a:r>
          </a:p>
          <a:p>
            <a:pPr lvl="2"/>
            <a:r>
              <a:rPr lang="en-US" dirty="0"/>
              <a:t>Explained color in Maize</a:t>
            </a:r>
          </a:p>
          <a:p>
            <a:pPr lvl="1"/>
            <a:r>
              <a:rPr lang="en-US" dirty="0"/>
              <a:t>Human DNA Transposons are not active</a:t>
            </a:r>
          </a:p>
          <a:p>
            <a:pPr lvl="2"/>
            <a:r>
              <a:rPr lang="en-US" dirty="0"/>
              <a:t>Once active in primate evolution but stopped ~37 million years ago</a:t>
            </a:r>
          </a:p>
        </p:txBody>
      </p:sp>
    </p:spTree>
    <p:extLst>
      <p:ext uri="{BB962C8B-B14F-4D97-AF65-F5344CB8AC3E}">
        <p14:creationId xmlns:p14="http://schemas.microsoft.com/office/powerpoint/2010/main" val="676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Retrotransposons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663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Copy and paste mechanism using reverse transcriptase </a:t>
            </a:r>
          </a:p>
          <a:p>
            <a:endParaRPr lang="en-US" dirty="0"/>
          </a:p>
          <a:p>
            <a:r>
              <a:rPr lang="en-US" dirty="0"/>
              <a:t>Viruses that have inserted into the genome </a:t>
            </a:r>
          </a:p>
          <a:p>
            <a:endParaRPr lang="en-US" dirty="0"/>
          </a:p>
          <a:p>
            <a:r>
              <a:rPr lang="en-US" dirty="0"/>
              <a:t>About 42% of the human genome is retrotransposon </a:t>
            </a:r>
          </a:p>
          <a:p>
            <a:pPr lvl="1"/>
            <a:r>
              <a:rPr lang="en-US" dirty="0"/>
              <a:t>Protein coding regions are ~1%</a:t>
            </a:r>
          </a:p>
          <a:p>
            <a:pPr lvl="1"/>
            <a:endParaRPr lang="en-US" dirty="0"/>
          </a:p>
          <a:p>
            <a:r>
              <a:rPr lang="en-US" dirty="0"/>
              <a:t>Retrotransposons influence gene expression in many ways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37" y="253299"/>
            <a:ext cx="4778448" cy="3583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06" y="3837135"/>
            <a:ext cx="3981494" cy="2738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2306" y="6422164"/>
            <a:ext cx="481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42% of the human genome are retrotransposons</a:t>
            </a:r>
          </a:p>
        </p:txBody>
      </p:sp>
    </p:spTree>
    <p:extLst>
      <p:ext uri="{BB962C8B-B14F-4D97-AF65-F5344CB8AC3E}">
        <p14:creationId xmlns:p14="http://schemas.microsoft.com/office/powerpoint/2010/main" val="89184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9" y="365125"/>
            <a:ext cx="10515600" cy="1325563"/>
          </a:xfrm>
        </p:spPr>
        <p:txBody>
          <a:bodyPr/>
          <a:lstStyle/>
          <a:p>
            <a:r>
              <a:rPr lang="en-US" dirty="0"/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061" y="1772462"/>
            <a:ext cx="691042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Rearrangement of parts of </a:t>
            </a:r>
            <a:r>
              <a:rPr lang="en-US" dirty="0" err="1"/>
              <a:t>nonhomologous</a:t>
            </a:r>
            <a:r>
              <a:rPr lang="en-US" dirty="0"/>
              <a:t> chromosomes</a:t>
            </a:r>
          </a:p>
          <a:p>
            <a:pPr lvl="1"/>
            <a:r>
              <a:rPr lang="en-US" dirty="0"/>
              <a:t>Occurs in ~1:500 individuals, but usually harmless if balanced</a:t>
            </a:r>
          </a:p>
          <a:p>
            <a:pPr lvl="1"/>
            <a:r>
              <a:rPr lang="en-US" dirty="0"/>
              <a:t>Reciprocal Translocation</a:t>
            </a:r>
          </a:p>
          <a:p>
            <a:pPr lvl="2"/>
            <a:r>
              <a:rPr lang="en-US" dirty="0"/>
              <a:t>Balanced: chromosome copy number retained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Robertsonian</a:t>
            </a:r>
            <a:r>
              <a:rPr lang="en-US" b="1" dirty="0"/>
              <a:t> </a:t>
            </a:r>
            <a:r>
              <a:rPr lang="en-US" dirty="0"/>
              <a:t>Translocation</a:t>
            </a:r>
          </a:p>
          <a:p>
            <a:pPr lvl="2"/>
            <a:r>
              <a:rPr lang="en-US" dirty="0"/>
              <a:t>Occurs when two ends of different chromosomes join, resulting in a larger chromosome and a smaller one that is usually discarded</a:t>
            </a:r>
          </a:p>
          <a:p>
            <a:pPr lvl="2"/>
            <a:r>
              <a:rPr lang="en-US" dirty="0"/>
              <a:t>Unbalanced: results in a loss of a chromosome </a:t>
            </a:r>
          </a:p>
          <a:p>
            <a:endParaRPr lang="en-US" dirty="0"/>
          </a:p>
          <a:p>
            <a:r>
              <a:rPr lang="en-US" dirty="0"/>
              <a:t>Hallmark of cancer</a:t>
            </a:r>
          </a:p>
          <a:p>
            <a:pPr lvl="1"/>
            <a:r>
              <a:rPr lang="en-US" dirty="0"/>
              <a:t>Philadelphia chromosome in CML (95% of cases)</a:t>
            </a:r>
          </a:p>
          <a:p>
            <a:pPr lvl="2"/>
            <a:r>
              <a:rPr lang="en-US" dirty="0"/>
              <a:t>Translocation of chromosome 9 and chromosome 22</a:t>
            </a:r>
          </a:p>
          <a:p>
            <a:pPr lvl="2"/>
            <a:r>
              <a:rPr lang="en-US" dirty="0"/>
              <a:t>Creates fusion protein BCR:ABL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486552" y="956354"/>
            <a:ext cx="2980661" cy="2567788"/>
            <a:chOff x="8672623" y="1158949"/>
            <a:chExt cx="2980661" cy="2567788"/>
          </a:xfrm>
        </p:grpSpPr>
        <p:sp>
          <p:nvSpPr>
            <p:cNvPr id="5" name="Rounded Rectangle 4"/>
            <p:cNvSpPr/>
            <p:nvPr/>
          </p:nvSpPr>
          <p:spPr>
            <a:xfrm>
              <a:off x="8676167" y="1158949"/>
              <a:ext cx="361507" cy="192449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392093" y="1772462"/>
              <a:ext cx="361507" cy="13109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392092" y="1940441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672623" y="1454057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8906539" y="2396763"/>
              <a:ext cx="616688" cy="591864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906539" y="2405823"/>
              <a:ext cx="616688" cy="573645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10497879" y="1158949"/>
              <a:ext cx="361507" cy="192449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494335" y="1454057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0490790" y="2405823"/>
              <a:ext cx="361507" cy="69917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1203172" y="1797722"/>
              <a:ext cx="361507" cy="13109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1203171" y="1965701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1203171" y="2405823"/>
              <a:ext cx="361507" cy="70287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Down Arrow 16"/>
            <p:cNvSpPr/>
            <p:nvPr/>
          </p:nvSpPr>
          <p:spPr>
            <a:xfrm rot="16200000">
              <a:off x="9917947" y="2343161"/>
              <a:ext cx="415582" cy="333156"/>
            </a:xfrm>
            <a:prstGeom prst="down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72623" y="3203517"/>
              <a:ext cx="2980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Reciprocal translocation of two </a:t>
              </a:r>
              <a:r>
                <a:rPr lang="en-US" sz="14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nonhomologous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chromosomes. 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475032" y="3823922"/>
            <a:ext cx="3071915" cy="3009126"/>
            <a:chOff x="8475032" y="3823922"/>
            <a:chExt cx="3071915" cy="3009126"/>
          </a:xfrm>
        </p:grpSpPr>
        <p:sp>
          <p:nvSpPr>
            <p:cNvPr id="23" name="Rounded Rectangle 22"/>
            <p:cNvSpPr/>
            <p:nvPr/>
          </p:nvSpPr>
          <p:spPr>
            <a:xfrm>
              <a:off x="8490095" y="3834373"/>
              <a:ext cx="361507" cy="66881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/>
          </p:nvSpPr>
          <p:spPr>
            <a:xfrm rot="10800000">
              <a:off x="9206021" y="3835498"/>
              <a:ext cx="361507" cy="13109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0800000">
              <a:off x="9190959" y="3936265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8475032" y="3895097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8674383" y="3841074"/>
              <a:ext cx="616688" cy="591864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8686794" y="3841074"/>
              <a:ext cx="616688" cy="573645"/>
            </a:xfrm>
            <a:prstGeom prst="line">
              <a:avLst/>
            </a:prstGeom>
            <a:ln w="3810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/>
          </p:nvSpPr>
          <p:spPr>
            <a:xfrm>
              <a:off x="10384450" y="4535573"/>
              <a:ext cx="361507" cy="13109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own Arrow 34"/>
            <p:cNvSpPr/>
            <p:nvPr/>
          </p:nvSpPr>
          <p:spPr>
            <a:xfrm rot="16200000">
              <a:off x="9731875" y="5018585"/>
              <a:ext cx="415582" cy="333156"/>
            </a:xfrm>
            <a:prstGeom prst="down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86551" y="5878941"/>
              <a:ext cx="29806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Robertsonian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Translocation results in a chromosome fusion. The smaller chromosome is usually discarded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0384450" y="3841074"/>
              <a:ext cx="361507" cy="66881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10386228" y="3973170"/>
              <a:ext cx="361507" cy="3615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1185440" y="3823922"/>
              <a:ext cx="361507" cy="22156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1183659" y="4076866"/>
              <a:ext cx="361507" cy="5924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 rot="10800000">
              <a:off x="11236837" y="3862056"/>
              <a:ext cx="248089" cy="2634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421526" y="648586"/>
            <a:ext cx="4770474" cy="6107467"/>
            <a:chOff x="7421526" y="648586"/>
            <a:chExt cx="4770474" cy="6107467"/>
          </a:xfrm>
        </p:grpSpPr>
        <p:grpSp>
          <p:nvGrpSpPr>
            <p:cNvPr id="54" name="Group 53"/>
            <p:cNvGrpSpPr/>
            <p:nvPr/>
          </p:nvGrpSpPr>
          <p:grpSpPr>
            <a:xfrm>
              <a:off x="7421526" y="648586"/>
              <a:ext cx="4770474" cy="5241335"/>
              <a:chOff x="2985976" y="0"/>
              <a:chExt cx="6220047" cy="685800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985976" y="0"/>
                <a:ext cx="6083596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5976" y="0"/>
                <a:ext cx="6220047" cy="6858000"/>
              </a:xfrm>
              <a:prstGeom prst="rect">
                <a:avLst/>
              </a:prstGeom>
            </p:spPr>
          </p:pic>
        </p:grpSp>
        <p:sp>
          <p:nvSpPr>
            <p:cNvPr id="58" name="TextBox 57"/>
            <p:cNvSpPr txBox="1"/>
            <p:nvPr/>
          </p:nvSpPr>
          <p:spPr>
            <a:xfrm>
              <a:off x="7747229" y="5801946"/>
              <a:ext cx="4119067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Philadelphia chromosome is a translocation of chromosome 9 and 22 resulting in a gene fusion event. The BCR:ABL fusion gene is a target for therapy with the drug </a:t>
              </a:r>
              <a:r>
                <a:rPr lang="en-US" sz="14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Gleevec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77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Structural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7202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Structural variation affects more base pairs than single nucleotide changes</a:t>
            </a:r>
          </a:p>
          <a:p>
            <a:endParaRPr lang="en-US" dirty="0"/>
          </a:p>
          <a:p>
            <a:r>
              <a:rPr lang="en-US" dirty="0"/>
              <a:t>New mutations undergo natural selection. Highly beneficial traits can rapidly spread in a population.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16" y="1583809"/>
            <a:ext cx="6603180" cy="479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1221" y="6242467"/>
            <a:ext cx="61269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Structural Variation differences between Chimp and Human</a:t>
            </a:r>
          </a:p>
        </p:txBody>
      </p:sp>
    </p:spTree>
    <p:extLst>
      <p:ext uri="{BB962C8B-B14F-4D97-AF65-F5344CB8AC3E}">
        <p14:creationId xmlns:p14="http://schemas.microsoft.com/office/powerpoint/2010/main" val="115543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Types of Structural Variation (SV)</a:t>
            </a:r>
          </a:p>
          <a:p>
            <a:r>
              <a:rPr lang="en-US" dirty="0"/>
              <a:t>Role of SV</a:t>
            </a:r>
          </a:p>
          <a:p>
            <a:pPr lvl="1"/>
            <a:r>
              <a:rPr lang="en-US" dirty="0"/>
              <a:t>Evolution</a:t>
            </a:r>
          </a:p>
          <a:p>
            <a:pPr lvl="1"/>
            <a:r>
              <a:rPr lang="en-US" dirty="0"/>
              <a:t>Human variation</a:t>
            </a:r>
          </a:p>
          <a:p>
            <a:r>
              <a:rPr lang="en-US" dirty="0"/>
              <a:t>Diseases Attributed to SV</a:t>
            </a:r>
          </a:p>
          <a:p>
            <a:r>
              <a:rPr lang="en-US" dirty="0"/>
              <a:t>Detection of SV</a:t>
            </a:r>
          </a:p>
        </p:txBody>
      </p:sp>
    </p:spTree>
    <p:extLst>
      <p:ext uri="{BB962C8B-B14F-4D97-AF65-F5344CB8AC3E}">
        <p14:creationId xmlns:p14="http://schemas.microsoft.com/office/powerpoint/2010/main" val="32548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the ability to digest starch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03151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Salivary amylase gene (</a:t>
            </a:r>
            <a:r>
              <a:rPr lang="en-US" i="1" dirty="0"/>
              <a:t>AMY1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Very copy number variable in the human population</a:t>
            </a:r>
          </a:p>
          <a:p>
            <a:pPr lvl="1"/>
            <a:endParaRPr lang="en-US" dirty="0"/>
          </a:p>
          <a:p>
            <a:r>
              <a:rPr lang="en-US" dirty="0"/>
              <a:t>Chimps have 2 copies</a:t>
            </a:r>
          </a:p>
          <a:p>
            <a:endParaRPr lang="en-US" dirty="0"/>
          </a:p>
          <a:p>
            <a:r>
              <a:rPr lang="en-US" dirty="0"/>
              <a:t>Most humans have more than 3 copies</a:t>
            </a:r>
          </a:p>
          <a:p>
            <a:pPr lvl="1"/>
            <a:r>
              <a:rPr lang="en-US" dirty="0"/>
              <a:t>People that rely on farming tend to have more copies of </a:t>
            </a:r>
            <a:r>
              <a:rPr lang="en-US" i="1" dirty="0"/>
              <a:t>AMY1</a:t>
            </a:r>
          </a:p>
          <a:p>
            <a:pPr lvl="1"/>
            <a:r>
              <a:rPr lang="en-US" dirty="0"/>
              <a:t>People that rely on hunting and gathering have fewer copies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89"/>
          <a:stretch/>
        </p:blipFill>
        <p:spPr>
          <a:xfrm>
            <a:off x="5258632" y="1967023"/>
            <a:ext cx="3277904" cy="2646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1" t="49199" r="2101" b="720"/>
          <a:stretch/>
        </p:blipFill>
        <p:spPr>
          <a:xfrm>
            <a:off x="8446314" y="1743204"/>
            <a:ext cx="3535887" cy="2870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2829" y="4683925"/>
            <a:ext cx="612696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The gene encoding salivary amylase is under selection in humans. People that rely more on farming eat more starch and were under a greater selective pressure to evolve more copies of the gene. </a:t>
            </a:r>
          </a:p>
        </p:txBody>
      </p:sp>
    </p:spTree>
    <p:extLst>
      <p:ext uri="{BB962C8B-B14F-4D97-AF65-F5344CB8AC3E}">
        <p14:creationId xmlns:p14="http://schemas.microsoft.com/office/powerpoint/2010/main" val="104521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 is common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4950" cy="4351338"/>
          </a:xfrm>
        </p:spPr>
        <p:txBody>
          <a:bodyPr/>
          <a:lstStyle/>
          <a:p>
            <a:r>
              <a:rPr lang="en-US" dirty="0"/>
              <a:t>About 6% of each person’s genome is SV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About 13% of the whole human genome is SV</a:t>
            </a:r>
          </a:p>
          <a:p>
            <a:endParaRPr lang="en-US" dirty="0"/>
          </a:p>
          <a:p>
            <a:r>
              <a:rPr lang="en-US" dirty="0"/>
              <a:t>SV can be used to infer ancestry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89" y="1252069"/>
            <a:ext cx="4569661" cy="4658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3785" y="5838826"/>
            <a:ext cx="41190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Clustering of human population using SV. Colors represent major continental groups. </a:t>
            </a:r>
          </a:p>
        </p:txBody>
      </p:sp>
    </p:spTree>
    <p:extLst>
      <p:ext uri="{BB962C8B-B14F-4D97-AF65-F5344CB8AC3E}">
        <p14:creationId xmlns:p14="http://schemas.microsoft.com/office/powerpoint/2010/main" val="25675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 and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Rare structural variation are implicated in many diseases</a:t>
            </a:r>
          </a:p>
          <a:p>
            <a:pPr lvl="1"/>
            <a:r>
              <a:rPr lang="en-US" dirty="0"/>
              <a:t>Autism</a:t>
            </a:r>
          </a:p>
          <a:p>
            <a:pPr lvl="1"/>
            <a:r>
              <a:rPr lang="en-US" dirty="0"/>
              <a:t>Schizophrenia </a:t>
            </a:r>
          </a:p>
          <a:p>
            <a:pPr lvl="1"/>
            <a:r>
              <a:rPr lang="en-US" dirty="0"/>
              <a:t>Heart Disease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SV is a hallmark of Cancer cells. </a:t>
            </a:r>
          </a:p>
          <a:p>
            <a:pPr lvl="1"/>
            <a:r>
              <a:rPr lang="en-US" dirty="0"/>
              <a:t>Cancer is a genetic disease</a:t>
            </a:r>
          </a:p>
          <a:p>
            <a:pPr lvl="1"/>
            <a:r>
              <a:rPr lang="en-US" dirty="0"/>
              <a:t>Chromosomal rearrangements are common in cancer</a:t>
            </a:r>
          </a:p>
        </p:txBody>
      </p:sp>
    </p:spTree>
    <p:extLst>
      <p:ext uri="{BB962C8B-B14F-4D97-AF65-F5344CB8AC3E}">
        <p14:creationId xmlns:p14="http://schemas.microsoft.com/office/powerpoint/2010/main" val="31717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Autism is a disorder of social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81475" cy="4351338"/>
          </a:xfrm>
        </p:spPr>
        <p:txBody>
          <a:bodyPr/>
          <a:lstStyle/>
          <a:p>
            <a:r>
              <a:rPr lang="en-US" dirty="0"/>
              <a:t>Affects about 1 in 100</a:t>
            </a:r>
          </a:p>
          <a:p>
            <a:endParaRPr lang="en-US" dirty="0"/>
          </a:p>
          <a:p>
            <a:r>
              <a:rPr lang="en-US" dirty="0"/>
              <a:t>Heritability estimated to be between 70-90%</a:t>
            </a:r>
          </a:p>
          <a:p>
            <a:pPr lvl="1"/>
            <a:r>
              <a:rPr lang="en-US" dirty="0"/>
              <a:t>Implies strong genetic basis</a:t>
            </a:r>
          </a:p>
          <a:p>
            <a:pPr lvl="1"/>
            <a:endParaRPr lang="en-US" dirty="0"/>
          </a:p>
          <a:p>
            <a:r>
              <a:rPr lang="en-US" dirty="0"/>
              <a:t>Currently about 100 genes have been associated with autism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1825625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91700" y="1952625"/>
            <a:ext cx="1495425" cy="1076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Variation and Autism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publications have associated autism to structural variation</a:t>
            </a:r>
          </a:p>
          <a:p>
            <a:endParaRPr lang="en-US" dirty="0"/>
          </a:p>
          <a:p>
            <a:r>
              <a:rPr lang="en-US" dirty="0"/>
              <a:t>Rare SV can remove or duplicate genes causing disease</a:t>
            </a:r>
          </a:p>
          <a:p>
            <a:endParaRPr lang="en-US" dirty="0"/>
          </a:p>
          <a:p>
            <a:r>
              <a:rPr lang="en-US" dirty="0"/>
              <a:t>Additionally </a:t>
            </a:r>
            <a:r>
              <a:rPr lang="en-US" i="1" u="sng" dirty="0"/>
              <a:t>de novo</a:t>
            </a:r>
            <a:r>
              <a:rPr lang="en-US" u="sng" dirty="0"/>
              <a:t> </a:t>
            </a:r>
            <a:r>
              <a:rPr lang="en-US" dirty="0"/>
              <a:t>SV is a major risk factor in Autism</a:t>
            </a:r>
          </a:p>
          <a:p>
            <a:pPr lvl="1"/>
            <a:r>
              <a:rPr lang="en-US" i="1" dirty="0"/>
              <a:t>De novo: </a:t>
            </a:r>
            <a:r>
              <a:rPr lang="en-US" dirty="0"/>
              <a:t>new mutations that are found in a child but not the parent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1219001"/>
            <a:ext cx="4495800" cy="4224502"/>
          </a:xfrm>
          <a:prstGeom prst="rect">
            <a:avLst/>
          </a:prstGeom>
        </p:spPr>
      </p:pic>
      <p:sp>
        <p:nvSpPr>
          <p:cNvPr id="6" name="Lightning Bolt 5"/>
          <p:cNvSpPr/>
          <p:nvPr/>
        </p:nvSpPr>
        <p:spPr>
          <a:xfrm rot="1001919">
            <a:off x="8909444" y="2632547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/>
          <p:cNvSpPr/>
          <p:nvPr/>
        </p:nvSpPr>
        <p:spPr>
          <a:xfrm rot="6862850">
            <a:off x="10074495" y="4567050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44555" y="5524466"/>
            <a:ext cx="4119067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A new mutation originated from the mother is responsible for the disease in the offspring. </a:t>
            </a:r>
            <a:r>
              <a:rPr lang="en-US" sz="1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De novo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mutations explain how a genetic disease can occur without previous family history</a:t>
            </a:r>
          </a:p>
        </p:txBody>
      </p:sp>
    </p:spTree>
    <p:extLst>
      <p:ext uri="{BB962C8B-B14F-4D97-AF65-F5344CB8AC3E}">
        <p14:creationId xmlns:p14="http://schemas.microsoft.com/office/powerpoint/2010/main" val="35830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fathers and autism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4483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age of the father is a major risk factor for autism</a:t>
            </a:r>
          </a:p>
          <a:p>
            <a:endParaRPr lang="en-US" dirty="0"/>
          </a:p>
          <a:p>
            <a:r>
              <a:rPr lang="en-US" dirty="0"/>
              <a:t>Every year about 1 new mutation is added</a:t>
            </a:r>
          </a:p>
          <a:p>
            <a:endParaRPr lang="en-US" dirty="0"/>
          </a:p>
          <a:p>
            <a:r>
              <a:rPr lang="en-US" dirty="0"/>
              <a:t>Older fathers increase the chance a new mutation is disease causing</a:t>
            </a:r>
          </a:p>
          <a:p>
            <a:endParaRPr lang="en-US" dirty="0"/>
          </a:p>
          <a:p>
            <a:r>
              <a:rPr lang="en-US" i="1" dirty="0"/>
              <a:t>What would be the mechanism for de novo mutations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377615"/>
            <a:ext cx="5616714" cy="50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38800" cy="1325563"/>
          </a:xfrm>
        </p:spPr>
        <p:txBody>
          <a:bodyPr/>
          <a:lstStyle/>
          <a:p>
            <a:r>
              <a:rPr lang="en-US" dirty="0"/>
              <a:t>Mutations in Gametes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3575" cy="4351338"/>
          </a:xfrm>
        </p:spPr>
        <p:txBody>
          <a:bodyPr/>
          <a:lstStyle/>
          <a:p>
            <a:r>
              <a:rPr lang="en-US" dirty="0"/>
              <a:t>Most germline mutations in females are established before birth</a:t>
            </a:r>
          </a:p>
          <a:p>
            <a:pPr lvl="1"/>
            <a:r>
              <a:rPr lang="en-US" dirty="0"/>
              <a:t>However older mothers have risk for aneuploidies </a:t>
            </a:r>
          </a:p>
          <a:p>
            <a:pPr lvl="1"/>
            <a:endParaRPr lang="en-US" dirty="0"/>
          </a:p>
          <a:p>
            <a:r>
              <a:rPr lang="en-US" dirty="0"/>
              <a:t>Progenitor sperm cells accumulate new mutations as they renew </a:t>
            </a:r>
          </a:p>
          <a:p>
            <a:pPr lvl="1"/>
            <a:r>
              <a:rPr lang="en-US" dirty="0"/>
              <a:t>More mutations accumulate in sperm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00" t="11603" r="18250"/>
          <a:stretch/>
        </p:blipFill>
        <p:spPr>
          <a:xfrm>
            <a:off x="7671171" y="279400"/>
            <a:ext cx="379655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SV and Autism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34050" cy="4351338"/>
          </a:xfrm>
        </p:spPr>
        <p:txBody>
          <a:bodyPr/>
          <a:lstStyle/>
          <a:p>
            <a:r>
              <a:rPr lang="en-US" dirty="0"/>
              <a:t>De novo SV occur in about 1 in 5 individuals </a:t>
            </a:r>
          </a:p>
          <a:p>
            <a:endParaRPr lang="en-US" dirty="0"/>
          </a:p>
          <a:p>
            <a:r>
              <a:rPr lang="en-US" dirty="0"/>
              <a:t>A de novo SV is not always disease causing</a:t>
            </a:r>
          </a:p>
          <a:p>
            <a:endParaRPr lang="en-US" dirty="0"/>
          </a:p>
          <a:p>
            <a:r>
              <a:rPr lang="en-US" dirty="0"/>
              <a:t>However, autistic children have larger de novo SV which are more likely to hit genes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/>
          <a:stretch/>
        </p:blipFill>
        <p:spPr>
          <a:xfrm>
            <a:off x="6404360" y="1433513"/>
            <a:ext cx="5548247" cy="4743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72250" y="6048375"/>
            <a:ext cx="492947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123 de novo CNVs in 97 offspring from whole genome sequence data. Autistic children have larger de novo SVs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677275" y="1114425"/>
            <a:ext cx="133350" cy="96202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67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Stargazin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128kb de novo deletion in the </a:t>
            </a:r>
            <a:r>
              <a:rPr lang="en-US" i="1" dirty="0"/>
              <a:t>CACNG2</a:t>
            </a:r>
            <a:r>
              <a:rPr lang="en-US" dirty="0"/>
              <a:t> (stargazing) gene</a:t>
            </a:r>
          </a:p>
          <a:p>
            <a:pPr lvl="1"/>
            <a:r>
              <a:rPr lang="en-US" dirty="0"/>
              <a:t>Gene named after mouse KO, seizures and head nodding</a:t>
            </a:r>
          </a:p>
          <a:p>
            <a:pPr lvl="1"/>
            <a:r>
              <a:rPr lang="en-US" dirty="0"/>
              <a:t>Protein is a calcium ion channel found in synapses</a:t>
            </a:r>
          </a:p>
          <a:p>
            <a:pPr lvl="1"/>
            <a:endParaRPr lang="en-US" dirty="0"/>
          </a:p>
          <a:p>
            <a:r>
              <a:rPr lang="en-US" dirty="0"/>
              <a:t>Child has social deficits and behavior issues (aggression)</a:t>
            </a:r>
          </a:p>
          <a:p>
            <a:pPr lvl="1"/>
            <a:r>
              <a:rPr lang="en-US" dirty="0"/>
              <a:t>However has high IQ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838" y="4386263"/>
            <a:ext cx="297180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/>
          <a:stretch/>
        </p:blipFill>
        <p:spPr>
          <a:xfrm>
            <a:off x="5019676" y="2489964"/>
            <a:ext cx="7172324" cy="13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Stargazin</a:t>
            </a:r>
            <a:r>
              <a:rPr lang="en-US" dirty="0"/>
              <a:t> mouse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6375" cy="4351338"/>
          </a:xfrm>
        </p:spPr>
        <p:txBody>
          <a:bodyPr/>
          <a:lstStyle/>
          <a:p>
            <a:r>
              <a:rPr lang="en-US" dirty="0"/>
              <a:t>The deletion removes exon 2 of the gene</a:t>
            </a:r>
          </a:p>
          <a:p>
            <a:endParaRPr lang="en-US" dirty="0"/>
          </a:p>
          <a:p>
            <a:r>
              <a:rPr lang="en-US" dirty="0"/>
              <a:t>Exon 2 has 100% identity in mouse</a:t>
            </a:r>
          </a:p>
          <a:p>
            <a:pPr lvl="1"/>
            <a:r>
              <a:rPr lang="en-US" dirty="0"/>
              <a:t>Conserved in evolution</a:t>
            </a:r>
          </a:p>
          <a:p>
            <a:endParaRPr lang="en-US" dirty="0"/>
          </a:p>
          <a:p>
            <a:r>
              <a:rPr lang="en-US" dirty="0"/>
              <a:t>Used CRISPR to make a mouse model of the patient </a:t>
            </a:r>
          </a:p>
        </p:txBody>
      </p:sp>
      <p:pic>
        <p:nvPicPr>
          <p:cNvPr id="6" name="Picture 5" descr="Untitled44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264" y="1562100"/>
            <a:ext cx="3979420" cy="24391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5974" y="4229100"/>
            <a:ext cx="4572000" cy="68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2E74B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Human  61   </a:t>
            </a:r>
            <a:r>
              <a:rPr lang="en-US" sz="1200" dirty="0">
                <a:solidFill>
                  <a:srgbClr val="2E74B5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GNFKGLCKQIDHFPEDADYEADTAEYFLR </a:t>
            </a:r>
            <a:r>
              <a:rPr lang="en-US" sz="1200" dirty="0">
                <a:solidFill>
                  <a:srgbClr val="2E74B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120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2E74B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|||||||||||||||||||||||||||||</a:t>
            </a:r>
            <a:endParaRPr lang="en-US" sz="1200" dirty="0">
              <a:effectLst/>
              <a:highlight>
                <a:srgbClr val="FFFF00"/>
              </a:highlight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564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Mouse  61   </a:t>
            </a:r>
            <a:r>
              <a:rPr lang="en-US" sz="1200" dirty="0">
                <a:solidFill>
                  <a:srgbClr val="0564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GNFKGLCKQIDHFPEDADYEADTAEYFLR</a:t>
            </a:r>
            <a:r>
              <a:rPr lang="en-US" sz="1200" dirty="0">
                <a:solidFill>
                  <a:srgbClr val="0564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120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Variation is a change of the structure of a chromosome greater than 50bp</a:t>
            </a:r>
          </a:p>
          <a:p>
            <a:pPr lvl="1"/>
            <a:r>
              <a:rPr lang="en-US" dirty="0"/>
              <a:t>Simply: DNA rearrangement </a:t>
            </a:r>
          </a:p>
          <a:p>
            <a:pPr lvl="1"/>
            <a:r>
              <a:rPr lang="en-US" dirty="0"/>
              <a:t>Includes:</a:t>
            </a:r>
          </a:p>
          <a:p>
            <a:pPr lvl="2"/>
            <a:r>
              <a:rPr lang="en-US" sz="1600" dirty="0"/>
              <a:t>Deletions </a:t>
            </a:r>
          </a:p>
          <a:p>
            <a:pPr lvl="2"/>
            <a:r>
              <a:rPr lang="en-US" sz="1600" dirty="0"/>
              <a:t>Duplications</a:t>
            </a:r>
          </a:p>
          <a:p>
            <a:pPr lvl="2"/>
            <a:r>
              <a:rPr lang="en-US" sz="1600" dirty="0"/>
              <a:t>Inversions</a:t>
            </a:r>
          </a:p>
          <a:p>
            <a:pPr lvl="2"/>
            <a:r>
              <a:rPr lang="en-US" sz="1600" dirty="0"/>
              <a:t>Insertions</a:t>
            </a:r>
          </a:p>
          <a:p>
            <a:pPr lvl="2"/>
            <a:r>
              <a:rPr lang="en-US" sz="1600" dirty="0"/>
              <a:t>Translocations</a:t>
            </a:r>
          </a:p>
          <a:p>
            <a:pPr lvl="2"/>
            <a:r>
              <a:rPr lang="en-US" sz="1600" dirty="0"/>
              <a:t>Complex Rearrangements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388464" y="4992484"/>
            <a:ext cx="9415071" cy="1427760"/>
            <a:chOff x="1388464" y="4992484"/>
            <a:chExt cx="9415071" cy="1427760"/>
          </a:xfrm>
        </p:grpSpPr>
        <p:grpSp>
          <p:nvGrpSpPr>
            <p:cNvPr id="26" name="Group 25"/>
            <p:cNvGrpSpPr/>
            <p:nvPr/>
          </p:nvGrpSpPr>
          <p:grpSpPr>
            <a:xfrm>
              <a:off x="1388464" y="5362172"/>
              <a:ext cx="9415071" cy="1058072"/>
              <a:chOff x="1082704" y="5214029"/>
              <a:chExt cx="9415071" cy="105807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231472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SNP: 1bp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35812" y="5222006"/>
                <a:ext cx="19203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/>
                  <a:t>INDEL: 2bp-49bp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347747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SV: &gt;50bp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082704" y="5564188"/>
                <a:ext cx="9415071" cy="707913"/>
                <a:chOff x="1082704" y="5564188"/>
                <a:chExt cx="9415071" cy="707913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2375133" y="5625770"/>
                  <a:ext cx="1325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Consolas" panose="020B0609020204030204" pitchFamily="49" charset="0"/>
                    </a:rPr>
                    <a:t>GATCGATC</a:t>
                  </a:r>
                </a:p>
                <a:p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</a:t>
                  </a:r>
                  <a:r>
                    <a:rPr lang="en-US" dirty="0">
                      <a:latin typeface="Consolas" panose="020B0609020204030204" pitchFamily="49" charset="0"/>
                    </a:rPr>
                    <a:t>CGATC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5169716" y="5625770"/>
                  <a:ext cx="18525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GAT--CGATC</a:t>
                  </a:r>
                </a:p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GAG</a:t>
                  </a:r>
                  <a:r>
                    <a:rPr lang="en-US" dirty="0">
                      <a:latin typeface="Consolas" panose="020B0609020204030204" pitchFamily="49" charset="0"/>
                    </a:rPr>
                    <a:t>-GATC</a:t>
                  </a: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7810501" y="5656500"/>
                  <a:ext cx="2687274" cy="534038"/>
                  <a:chOff x="8025467" y="5461230"/>
                  <a:chExt cx="2687274" cy="53403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8025467" y="5461232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8788866" y="5461231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9001387" y="5461230"/>
                    <a:ext cx="1711354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>
                  <a:xfrm>
                    <a:off x="8035955" y="5819098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8799354" y="5819097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9011875" y="5819096"/>
                    <a:ext cx="855677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2231473" y="5564188"/>
                  <a:ext cx="7617202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082704" y="5606598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Reference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090391" y="5886101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Mutation</a:t>
                  </a:r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1910679" y="4992484"/>
              <a:ext cx="8370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Classes of Sequence Mutations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50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Stargazin</a:t>
            </a:r>
            <a:r>
              <a:rPr lang="en-US" dirty="0"/>
              <a:t> mouse model has repetitive phenotype</a:t>
            </a:r>
          </a:p>
        </p:txBody>
      </p:sp>
      <p:pic>
        <p:nvPicPr>
          <p:cNvPr id="4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0937" t="20556" r="29375" b="12499"/>
          <a:stretch/>
        </p:blipFill>
        <p:spPr>
          <a:xfrm>
            <a:off x="3067050" y="1905000"/>
            <a:ext cx="60579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9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is present in father’s sperm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099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About 7-10% of the father’s sperm has the </a:t>
            </a:r>
            <a:r>
              <a:rPr lang="en-US" i="1" dirty="0"/>
              <a:t>CACNG2</a:t>
            </a:r>
            <a:r>
              <a:rPr lang="en-US" dirty="0"/>
              <a:t> mutation </a:t>
            </a:r>
          </a:p>
          <a:p>
            <a:endParaRPr lang="en-US" dirty="0"/>
          </a:p>
          <a:p>
            <a:r>
              <a:rPr lang="en-US" dirty="0"/>
              <a:t>Less than 1% of the father’s somatic cells (blood) has the mutation</a:t>
            </a:r>
          </a:p>
          <a:p>
            <a:endParaRPr lang="en-US" dirty="0"/>
          </a:p>
          <a:p>
            <a:r>
              <a:rPr lang="en-US" i="1" dirty="0"/>
              <a:t>What is this genetic phenomena called? </a:t>
            </a:r>
          </a:p>
          <a:p>
            <a:pPr lvl="1"/>
            <a:r>
              <a:rPr lang="en-US" i="1" dirty="0"/>
              <a:t>Mosaicism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075" t="17668" r="8256" b="34954"/>
          <a:stretch/>
        </p:blipFill>
        <p:spPr>
          <a:xfrm>
            <a:off x="4234765" y="1978025"/>
            <a:ext cx="3476625" cy="3341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215" y="1825625"/>
            <a:ext cx="435678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en-US" dirty="0"/>
              <a:t>Detecting Structural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10552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Cytogenetics </a:t>
            </a:r>
          </a:p>
          <a:p>
            <a:pPr lvl="1"/>
            <a:r>
              <a:rPr lang="en-US" dirty="0"/>
              <a:t>Good for large scale SV (typically larger than 1Mb)</a:t>
            </a:r>
          </a:p>
          <a:p>
            <a:pPr lvl="2"/>
            <a:r>
              <a:rPr lang="en-US" dirty="0"/>
              <a:t>Karyotyping</a:t>
            </a:r>
          </a:p>
          <a:p>
            <a:pPr lvl="2"/>
            <a:r>
              <a:rPr lang="en-US" dirty="0"/>
              <a:t>FISH</a:t>
            </a:r>
          </a:p>
          <a:p>
            <a:r>
              <a:rPr lang="en-US" dirty="0"/>
              <a:t>Microarrays</a:t>
            </a:r>
          </a:p>
          <a:p>
            <a:pPr lvl="1"/>
            <a:r>
              <a:rPr lang="en-US" dirty="0"/>
              <a:t>Very popular 10 years ago, but still used</a:t>
            </a:r>
          </a:p>
          <a:p>
            <a:pPr lvl="1"/>
            <a:r>
              <a:rPr lang="en-US" dirty="0"/>
              <a:t>Can detect Deletions and Duplications</a:t>
            </a:r>
          </a:p>
          <a:p>
            <a:pPr lvl="1"/>
            <a:r>
              <a:rPr lang="en-US" dirty="0"/>
              <a:t>Cannot detect Inversions, Insertions, or other complex breaks</a:t>
            </a:r>
          </a:p>
          <a:p>
            <a:pPr lvl="1"/>
            <a:r>
              <a:rPr lang="en-US" dirty="0"/>
              <a:t>Good for SV larger than 20,000bp</a:t>
            </a:r>
          </a:p>
          <a:p>
            <a:r>
              <a:rPr lang="en-US" dirty="0"/>
              <a:t>Sequencing </a:t>
            </a:r>
          </a:p>
          <a:p>
            <a:pPr lvl="1"/>
            <a:r>
              <a:rPr lang="en-US" dirty="0"/>
              <a:t>Next Generation Sequencing (paired-end)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Sequencing (long-reads) </a:t>
            </a:r>
          </a:p>
          <a:p>
            <a:pPr lvl="1"/>
            <a:endParaRPr lang="en-US" dirty="0"/>
          </a:p>
        </p:txBody>
      </p:sp>
      <p:pic>
        <p:nvPicPr>
          <p:cNvPr id="4" name="Picture 3" descr="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70" y="1454277"/>
            <a:ext cx="5242560" cy="5260848"/>
          </a:xfrm>
          <a:prstGeom prst="rect">
            <a:avLst/>
          </a:prstGeom>
        </p:spPr>
      </p:pic>
      <p:pic>
        <p:nvPicPr>
          <p:cNvPr id="5" name="Picture 4" descr="se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70" y="1454277"/>
            <a:ext cx="5138928" cy="52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9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7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Probes about 500k-2M points in the genome</a:t>
            </a:r>
          </a:p>
          <a:p>
            <a:endParaRPr lang="en-US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Cheap (&lt; $100)</a:t>
            </a:r>
          </a:p>
          <a:p>
            <a:pPr lvl="1"/>
            <a:r>
              <a:rPr lang="en-US" dirty="0"/>
              <a:t>Can process more samples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Only look for gains or losses</a:t>
            </a:r>
          </a:p>
          <a:p>
            <a:pPr lvl="1"/>
            <a:r>
              <a:rPr lang="en-US" dirty="0"/>
              <a:t>Areas outside of probes are not tested</a:t>
            </a:r>
          </a:p>
          <a:p>
            <a:pPr lvl="1"/>
            <a:r>
              <a:rPr lang="en-US" dirty="0"/>
              <a:t>Approximate breakpoints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109664"/>
            <a:ext cx="4724400" cy="29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7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Microarray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6"/>
          <a:stretch/>
        </p:blipFill>
        <p:spPr>
          <a:xfrm>
            <a:off x="966815" y="1471613"/>
            <a:ext cx="10663209" cy="46147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6814" y="6086354"/>
            <a:ext cx="106632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B-allele Frequency (BAF) is the ratio of signal intensity of one allele to another. Log-R-Ratio is a normalized measure of signal intensity. For deletions LRR is lowered; duplications have higher LRR.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24275" y="4114800"/>
            <a:ext cx="2790825" cy="19050"/>
          </a:xfrm>
          <a:prstGeom prst="straightConnector1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410700" y="3878996"/>
            <a:ext cx="1943100" cy="0"/>
          </a:xfrm>
          <a:prstGeom prst="straightConnector1">
            <a:avLst/>
          </a:prstGeom>
          <a:ln w="3810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2501" y="3781481"/>
            <a:ext cx="12001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Deletion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48851" y="3555978"/>
            <a:ext cx="1200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42056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7350" cy="4351338"/>
          </a:xfrm>
        </p:spPr>
        <p:txBody>
          <a:bodyPr/>
          <a:lstStyle/>
          <a:p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Paired-End, Short Read data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Advantages:</a:t>
            </a:r>
          </a:p>
          <a:p>
            <a:pPr lvl="2"/>
            <a:r>
              <a:rPr lang="en-US" dirty="0"/>
              <a:t>Comprehensive</a:t>
            </a:r>
          </a:p>
          <a:p>
            <a:pPr lvl="2"/>
            <a:r>
              <a:rPr lang="en-US" dirty="0"/>
              <a:t>Low Error Rates</a:t>
            </a:r>
          </a:p>
          <a:p>
            <a:pPr lvl="2"/>
            <a:r>
              <a:rPr lang="en-US" dirty="0"/>
              <a:t>Costs lowering (~$750 per person)</a:t>
            </a:r>
          </a:p>
          <a:p>
            <a:pPr lvl="1"/>
            <a:r>
              <a:rPr lang="en-US" dirty="0"/>
              <a:t>Disadvantages:</a:t>
            </a:r>
          </a:p>
          <a:p>
            <a:pPr lvl="2"/>
            <a:r>
              <a:rPr lang="en-US" dirty="0"/>
              <a:t>Reads are too short (150bp) to map to repetitive regions</a:t>
            </a:r>
          </a:p>
          <a:p>
            <a:pPr lvl="2"/>
            <a:r>
              <a:rPr lang="en-US" dirty="0"/>
              <a:t>Data Storage (each genome ~250Gb 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" t="10125" r="55625" b="27688"/>
          <a:stretch/>
        </p:blipFill>
        <p:spPr>
          <a:xfrm>
            <a:off x="7815013" y="516282"/>
            <a:ext cx="3029447" cy="2203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7476" y="2588768"/>
            <a:ext cx="496741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Both Read 1 and Read 2 were sequenced from the same DNA fragment. However, Read 1 is on the forward strand and Read 2 is on the reverse strand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2" t="54713" r="28193" b="10481"/>
          <a:stretch/>
        </p:blipFill>
        <p:spPr>
          <a:xfrm>
            <a:off x="6990850" y="3421644"/>
            <a:ext cx="3925293" cy="2876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7475" y="6176963"/>
            <a:ext cx="572452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Paired-End reads spanning inversion breakpoints have mate pairs on the same strand when mapped to the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958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of Sequencing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257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Long-Read Sequencing</a:t>
            </a:r>
          </a:p>
          <a:p>
            <a:pPr lvl="1"/>
            <a:r>
              <a:rPr lang="en-US" dirty="0"/>
              <a:t>Reads from 500bp-20,000bp</a:t>
            </a:r>
          </a:p>
          <a:p>
            <a:pPr lvl="1"/>
            <a:r>
              <a:rPr lang="en-US" dirty="0" err="1"/>
              <a:t>PacBio</a:t>
            </a:r>
            <a:r>
              <a:rPr lang="en-US" dirty="0"/>
              <a:t>, Oxford </a:t>
            </a:r>
            <a:r>
              <a:rPr lang="en-US" dirty="0" err="1"/>
              <a:t>Nanopore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Longer reads</a:t>
            </a:r>
          </a:p>
          <a:p>
            <a:pPr lvl="2"/>
            <a:r>
              <a:rPr lang="en-US" dirty="0"/>
              <a:t>better mapping in repeat regions</a:t>
            </a:r>
          </a:p>
          <a:p>
            <a:pPr lvl="2"/>
            <a:r>
              <a:rPr lang="en-US" dirty="0"/>
              <a:t>Phasing of read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Very new with little tools for analysis</a:t>
            </a:r>
          </a:p>
          <a:p>
            <a:pPr lvl="1"/>
            <a:r>
              <a:rPr lang="en-US" dirty="0"/>
              <a:t>High error rates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9" y="1549401"/>
            <a:ext cx="5176837" cy="2415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39" r="16657"/>
          <a:stretch/>
        </p:blipFill>
        <p:spPr>
          <a:xfrm>
            <a:off x="5648326" y="3964688"/>
            <a:ext cx="6153150" cy="1190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7475" y="5172777"/>
            <a:ext cx="572452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Long reads in blue are from the father’s haplotype for the first breakpoint. The mother’s haplotype is in red. The SV originated from the father</a:t>
            </a:r>
          </a:p>
        </p:txBody>
      </p:sp>
    </p:spTree>
    <p:extLst>
      <p:ext uri="{BB962C8B-B14F-4D97-AF65-F5344CB8AC3E}">
        <p14:creationId xmlns:p14="http://schemas.microsoft.com/office/powerpoint/2010/main" val="22947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818855"/>
            <a:ext cx="59626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https://genome.ucsc.edu/trash/hgt/hgt_genome_509_37c9c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51" y="-202720"/>
            <a:ext cx="12209101" cy="165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genome.ucsc.edu/trash/hgt/hgt_genome_820_37cd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" y="1919378"/>
            <a:ext cx="12194324" cy="20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genome.ucsc.edu/trash/hgt/hgt_genome_d29_37d8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" y="4343401"/>
            <a:ext cx="12174364" cy="271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/>
          <p:cNvSpPr txBox="1"/>
          <p:nvPr/>
        </p:nvSpPr>
        <p:spPr>
          <a:xfrm>
            <a:off x="155199" y="409756"/>
            <a:ext cx="3571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Break 1</a:t>
            </a:r>
          </a:p>
          <a:p>
            <a:r>
              <a:rPr lang="en-US" dirty="0"/>
              <a:t>B1L: 1,4,6,8,11</a:t>
            </a:r>
          </a:p>
          <a:p>
            <a:r>
              <a:rPr lang="en-US" dirty="0"/>
              <a:t>B1R: 3,7,9,14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818" y="2678351"/>
            <a:ext cx="247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Break 2</a:t>
            </a:r>
          </a:p>
          <a:p>
            <a:r>
              <a:rPr lang="en-US" dirty="0"/>
              <a:t>B2L: 2,5,10,13</a:t>
            </a:r>
          </a:p>
          <a:p>
            <a:r>
              <a:rPr lang="en-US" dirty="0"/>
              <a:t>B2R: 1,4,6,8,11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50" y="5099650"/>
            <a:ext cx="2694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Break 3</a:t>
            </a:r>
          </a:p>
          <a:p>
            <a:r>
              <a:rPr lang="en-US" dirty="0"/>
              <a:t>B3L: 3,7,9,14</a:t>
            </a:r>
          </a:p>
          <a:p>
            <a:r>
              <a:rPr lang="en-US" dirty="0"/>
              <a:t>B3R: 2,5,10,13</a:t>
            </a:r>
          </a:p>
        </p:txBody>
      </p:sp>
    </p:spTree>
    <p:extLst>
      <p:ext uri="{BB962C8B-B14F-4D97-AF65-F5344CB8AC3E}">
        <p14:creationId xmlns:p14="http://schemas.microsoft.com/office/powerpoint/2010/main" val="137519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SV?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4351338"/>
          </a:xfrm>
        </p:spPr>
        <p:txBody>
          <a:bodyPr/>
          <a:lstStyle/>
          <a:p>
            <a:r>
              <a:rPr lang="en-US" sz="2400" dirty="0"/>
              <a:t>SV encompass more nucleotides than Single Nucleotide Polymorphisms (SNPs)</a:t>
            </a:r>
          </a:p>
          <a:p>
            <a:pPr lvl="1"/>
            <a:r>
              <a:rPr lang="en-US" sz="2000" dirty="0"/>
              <a:t>360Mb/ ~12% of the human genome can be structurally variable</a:t>
            </a:r>
          </a:p>
          <a:p>
            <a:pPr lvl="1"/>
            <a:endParaRPr lang="en-US" sz="2000" dirty="0"/>
          </a:p>
          <a:p>
            <a:r>
              <a:rPr lang="en-US" sz="2400" dirty="0"/>
              <a:t>SV drive evolution </a:t>
            </a:r>
          </a:p>
          <a:p>
            <a:pPr lvl="1"/>
            <a:r>
              <a:rPr lang="en-US" sz="2000" dirty="0"/>
              <a:t>Speciation</a:t>
            </a:r>
          </a:p>
          <a:p>
            <a:pPr lvl="1"/>
            <a:r>
              <a:rPr lang="en-US" sz="2000" dirty="0"/>
              <a:t>Can drastically change phenotype</a:t>
            </a:r>
          </a:p>
          <a:p>
            <a:pPr lvl="1"/>
            <a:endParaRPr lang="en-US" sz="2000" dirty="0"/>
          </a:p>
          <a:p>
            <a:r>
              <a:rPr lang="en-US" sz="2400" dirty="0"/>
              <a:t>SV is responsible for many diseases</a:t>
            </a:r>
          </a:p>
          <a:p>
            <a:pPr lvl="1"/>
            <a:r>
              <a:rPr lang="en-US" sz="2000" dirty="0"/>
              <a:t>Autism, Schizophrenia, Cancer … </a:t>
            </a:r>
          </a:p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381224" y="2746349"/>
            <a:ext cx="5162026" cy="2509889"/>
            <a:chOff x="6095999" y="2777201"/>
            <a:chExt cx="5162026" cy="25098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7185" y="3096804"/>
              <a:ext cx="5150840" cy="212317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095999" y="3065382"/>
              <a:ext cx="515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Human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95999" y="4139849"/>
              <a:ext cx="515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Chimp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6207853" y="4552293"/>
              <a:ext cx="536896" cy="73479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7184" y="2777201"/>
              <a:ext cx="5150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Chromosome 2 fusion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42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Structural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232"/>
            <a:ext cx="10515600" cy="50952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Copy Number Variation</a:t>
            </a:r>
          </a:p>
          <a:p>
            <a:pPr lvl="1"/>
            <a:r>
              <a:rPr lang="en-US" dirty="0"/>
              <a:t>A copy number change (gain or loss) </a:t>
            </a:r>
          </a:p>
          <a:p>
            <a:pPr lvl="2"/>
            <a:r>
              <a:rPr lang="en-US" dirty="0"/>
              <a:t>Deletion </a:t>
            </a:r>
          </a:p>
          <a:p>
            <a:pPr lvl="2"/>
            <a:r>
              <a:rPr lang="en-US" dirty="0"/>
              <a:t>Duplication</a:t>
            </a:r>
          </a:p>
          <a:p>
            <a:pPr lvl="2"/>
            <a:endParaRPr lang="en-US" dirty="0"/>
          </a:p>
          <a:p>
            <a:r>
              <a:rPr lang="en-US" dirty="0"/>
              <a:t>Inversion</a:t>
            </a:r>
          </a:p>
          <a:p>
            <a:pPr lvl="1"/>
            <a:r>
              <a:rPr lang="en-US" dirty="0"/>
              <a:t>DNA reverses end-to-end</a:t>
            </a:r>
          </a:p>
          <a:p>
            <a:r>
              <a:rPr lang="en-US" dirty="0"/>
              <a:t>Insertions</a:t>
            </a:r>
          </a:p>
          <a:p>
            <a:pPr lvl="1"/>
            <a:r>
              <a:rPr lang="en-US" dirty="0"/>
              <a:t>Addition of DNA </a:t>
            </a:r>
          </a:p>
          <a:p>
            <a:pPr lvl="1"/>
            <a:endParaRPr lang="en-US" dirty="0"/>
          </a:p>
          <a:p>
            <a:r>
              <a:rPr lang="en-US" dirty="0"/>
              <a:t>Translocation</a:t>
            </a:r>
          </a:p>
          <a:p>
            <a:pPr lvl="1"/>
            <a:r>
              <a:rPr lang="en-US" dirty="0"/>
              <a:t>Transfer of DNA from one location, to another </a:t>
            </a:r>
          </a:p>
          <a:p>
            <a:pPr lvl="1"/>
            <a:endParaRPr lang="en-US" dirty="0"/>
          </a:p>
          <a:p>
            <a:r>
              <a:rPr lang="en-US" dirty="0"/>
              <a:t>Others …</a:t>
            </a:r>
          </a:p>
          <a:p>
            <a:pPr lvl="1"/>
            <a:r>
              <a:rPr lang="en-US" dirty="0"/>
              <a:t>Repeats</a:t>
            </a:r>
          </a:p>
          <a:p>
            <a:pPr lvl="1"/>
            <a:r>
              <a:rPr lang="en-US" dirty="0" err="1"/>
              <a:t>Chromothripsis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46877" y="2460420"/>
            <a:ext cx="5000583" cy="2542182"/>
            <a:chOff x="6646877" y="2460420"/>
            <a:chExt cx="5000583" cy="25421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767" y="2460420"/>
              <a:ext cx="4916693" cy="20805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646877" y="4540937"/>
              <a:ext cx="4788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Breast cancer tumor displaying </a:t>
              </a:r>
              <a:r>
                <a:rPr lang="en-US" sz="12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chromothripsis</a:t>
              </a:r>
              <a:r>
                <a:rPr lang="en-US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: “chromosome shattering” and repair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8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6794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change in the copy number. Typically either a gain (</a:t>
            </a:r>
            <a:r>
              <a:rPr lang="en-US" dirty="0">
                <a:solidFill>
                  <a:schemeClr val="accent5"/>
                </a:solidFill>
              </a:rPr>
              <a:t>duplication</a:t>
            </a:r>
            <a:r>
              <a:rPr lang="en-US" dirty="0"/>
              <a:t>) or loss (</a:t>
            </a:r>
            <a:r>
              <a:rPr lang="en-US" dirty="0">
                <a:solidFill>
                  <a:srgbClr val="FF0000"/>
                </a:solidFill>
              </a:rPr>
              <a:t>deletion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Diploid organisms carry how many copies?</a:t>
            </a:r>
          </a:p>
          <a:p>
            <a:pPr lvl="1"/>
            <a:r>
              <a:rPr lang="en-US" dirty="0"/>
              <a:t>Autosomes?: </a:t>
            </a:r>
          </a:p>
          <a:p>
            <a:pPr lvl="2"/>
            <a:r>
              <a:rPr lang="en-US" dirty="0"/>
              <a:t>2 copies</a:t>
            </a:r>
          </a:p>
          <a:p>
            <a:pPr lvl="1"/>
            <a:r>
              <a:rPr lang="en-US" dirty="0"/>
              <a:t>Sex Chromosomes?: </a:t>
            </a:r>
          </a:p>
          <a:p>
            <a:pPr lvl="2"/>
            <a:r>
              <a:rPr lang="en-US" dirty="0"/>
              <a:t>XX = 2 copies of X, 0 of Y</a:t>
            </a:r>
          </a:p>
          <a:p>
            <a:pPr lvl="2"/>
            <a:r>
              <a:rPr lang="en-US" dirty="0"/>
              <a:t>XY = 1 copy of X and 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270"/>
          <a:stretch/>
        </p:blipFill>
        <p:spPr>
          <a:xfrm>
            <a:off x="7390000" y="2169573"/>
            <a:ext cx="4334421" cy="34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9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Variation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418"/>
            <a:ext cx="10515600" cy="4351338"/>
          </a:xfrm>
        </p:spPr>
        <p:txBody>
          <a:bodyPr/>
          <a:lstStyle/>
          <a:p>
            <a:r>
              <a:rPr lang="en-US" dirty="0"/>
              <a:t>Typically a deletion results is a loss of one copy</a:t>
            </a:r>
          </a:p>
          <a:p>
            <a:pPr lvl="1"/>
            <a:r>
              <a:rPr lang="en-US" dirty="0"/>
              <a:t>How many copies for a homozygous deletion?</a:t>
            </a:r>
          </a:p>
          <a:p>
            <a:pPr lvl="2"/>
            <a:r>
              <a:rPr lang="en-US" dirty="0"/>
              <a:t>0</a:t>
            </a:r>
          </a:p>
          <a:p>
            <a:pPr lvl="2"/>
            <a:endParaRPr lang="en-US" dirty="0"/>
          </a:p>
          <a:p>
            <a:r>
              <a:rPr lang="en-US" dirty="0"/>
              <a:t>Duplications increase the copy number by one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89083" y="4394020"/>
            <a:ext cx="11280531" cy="1372787"/>
            <a:chOff x="606668" y="5071027"/>
            <a:chExt cx="11280531" cy="1372787"/>
          </a:xfrm>
        </p:grpSpPr>
        <p:sp>
          <p:nvSpPr>
            <p:cNvPr id="4" name="Rounded Rectangle 3"/>
            <p:cNvSpPr/>
            <p:nvPr/>
          </p:nvSpPr>
          <p:spPr>
            <a:xfrm>
              <a:off x="606669" y="5196254"/>
              <a:ext cx="10515600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06668" y="5898662"/>
              <a:ext cx="11280531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29862" y="5196254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29862" y="5898662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414953" y="5071027"/>
              <a:ext cx="439616" cy="1372787"/>
              <a:chOff x="2414953" y="5071027"/>
              <a:chExt cx="439616" cy="137278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414954" y="5071027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414953" y="5784391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3907983" y="5094654"/>
              <a:ext cx="439615" cy="659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401012" y="5203979"/>
              <a:ext cx="393760" cy="1089420"/>
              <a:chOff x="5366593" y="5203979"/>
              <a:chExt cx="393760" cy="108942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366593" y="520397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366593" y="589963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848186" y="5203920"/>
              <a:ext cx="950805" cy="1100503"/>
              <a:chOff x="7370061" y="5203920"/>
              <a:chExt cx="950805" cy="1100503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7370061" y="5203920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7370061" y="5899121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927106" y="5910663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852405" y="5193843"/>
              <a:ext cx="1043569" cy="1117140"/>
              <a:chOff x="8852405" y="5193843"/>
              <a:chExt cx="1043569" cy="1117140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8852405" y="519384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8852529" y="591722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9502214" y="5198118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9502214" y="5901594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1854805" y="5704964"/>
            <a:ext cx="166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0 copies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16552" y="5702716"/>
            <a:ext cx="138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1 copy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06107" y="5702716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neutral : 2 copies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92868" y="5702716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3 copies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3869" y="5702716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4 copies</a:t>
            </a:r>
          </a:p>
        </p:txBody>
      </p:sp>
    </p:spTree>
    <p:extLst>
      <p:ext uri="{BB962C8B-B14F-4D97-AF65-F5344CB8AC3E}">
        <p14:creationId xmlns:p14="http://schemas.microsoft.com/office/powerpoint/2010/main" val="12530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9293758" y="3061581"/>
            <a:ext cx="2445488" cy="7717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 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472"/>
            <a:ext cx="10515600" cy="1195626"/>
          </a:xfrm>
        </p:spPr>
        <p:txBody>
          <a:bodyPr>
            <a:normAutofit fontScale="92500"/>
          </a:bodyPr>
          <a:lstStyle/>
          <a:p>
            <a:r>
              <a:rPr lang="en-US" dirty="0"/>
              <a:t>Non-allelic Homologous Recombination (NAHR)</a:t>
            </a:r>
          </a:p>
          <a:p>
            <a:pPr lvl="1"/>
            <a:r>
              <a:rPr lang="en-US" dirty="0"/>
              <a:t>Unequal crossing over at areas (alleles) of similar homology, but are not the same</a:t>
            </a:r>
          </a:p>
          <a:p>
            <a:pPr lvl="1"/>
            <a:r>
              <a:rPr lang="en-US" dirty="0"/>
              <a:t>Results in a deletion and duplication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2700614" y="3292172"/>
            <a:ext cx="5188105" cy="41323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3847492" y="4119807"/>
            <a:ext cx="5188105" cy="41323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3111604" y="3291912"/>
            <a:ext cx="393760" cy="393760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4220934" y="4119807"/>
            <a:ext cx="393760" cy="393760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807696" y="3292172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008454" y="4119807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4417814" y="3311650"/>
            <a:ext cx="393760" cy="393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008454" y="3283013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5654887" y="4110068"/>
            <a:ext cx="393760" cy="393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497491" y="3297433"/>
            <a:ext cx="393760" cy="393760"/>
          </a:xfrm>
          <a:prstGeom prst="roundRect">
            <a:avLst/>
          </a:prstGeom>
          <a:solidFill>
            <a:srgbClr val="0070C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7691839" y="4110648"/>
            <a:ext cx="393760" cy="393760"/>
          </a:xfrm>
          <a:prstGeom prst="roundRect">
            <a:avLst/>
          </a:prstGeom>
          <a:solidFill>
            <a:srgbClr val="0070C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4912242" y="3639779"/>
            <a:ext cx="616688" cy="591864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Down Arrow 74"/>
          <p:cNvSpPr/>
          <p:nvPr/>
        </p:nvSpPr>
        <p:spPr>
          <a:xfrm>
            <a:off x="5421692" y="4699591"/>
            <a:ext cx="415582" cy="669851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2700613" y="5535988"/>
            <a:ext cx="5581865" cy="41323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239166" y="4110068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111604" y="5535988"/>
            <a:ext cx="393760" cy="393760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805477" y="5535988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413348" y="5546406"/>
            <a:ext cx="393760" cy="393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008454" y="5516510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5615796" y="5546406"/>
            <a:ext cx="393760" cy="393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240267" y="5535988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7245835" y="5535988"/>
            <a:ext cx="393760" cy="393760"/>
          </a:xfrm>
          <a:prstGeom prst="roundRect">
            <a:avLst/>
          </a:prstGeom>
          <a:solidFill>
            <a:srgbClr val="0070C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2718061" y="6221452"/>
            <a:ext cx="3193642" cy="41323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3129051" y="6221452"/>
            <a:ext cx="393760" cy="393760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22924" y="6221452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5274920" y="6230297"/>
            <a:ext cx="393760" cy="393760"/>
          </a:xfrm>
          <a:prstGeom prst="roundRect">
            <a:avLst/>
          </a:prstGeom>
          <a:solidFill>
            <a:srgbClr val="0070C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 flipV="1">
            <a:off x="4912242" y="3648839"/>
            <a:ext cx="616688" cy="573645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603876" y="3751369"/>
            <a:ext cx="2954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Unequal crossing over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287462" y="5623733"/>
            <a:ext cx="1301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Duplication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287462" y="6264443"/>
            <a:ext cx="1301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Deletion</a:t>
            </a:r>
          </a:p>
        </p:txBody>
      </p:sp>
      <p:sp>
        <p:nvSpPr>
          <p:cNvPr id="110" name="Oval 109"/>
          <p:cNvSpPr/>
          <p:nvPr/>
        </p:nvSpPr>
        <p:spPr>
          <a:xfrm>
            <a:off x="9457610" y="3252683"/>
            <a:ext cx="413238" cy="4132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70848" y="3197692"/>
            <a:ext cx="1889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Repeats of similar homology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129051" y="3311650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227794" y="4145012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45155" y="5549116"/>
            <a:ext cx="34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145155" y="6233665"/>
            <a:ext cx="34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428584" y="3309239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668680" y="4112563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402287" y="5551797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610032" y="5546406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497245" y="3296381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691839" y="4139983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245835" y="5568594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282944" y="6230297"/>
            <a:ext cx="39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9892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familiar example: PW/AS Region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106042" y="2002471"/>
            <a:ext cx="12276488" cy="2853058"/>
            <a:chOff x="-202019" y="1697677"/>
            <a:chExt cx="12276488" cy="28530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32" y="2178566"/>
              <a:ext cx="11531637" cy="228710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35665" y="2658140"/>
              <a:ext cx="1765004" cy="18925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202019" y="2732569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Duplications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in Schizophrenia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202019" y="3114775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70C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Duplications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in Autism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202019" y="3422552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Deletions</a:t>
              </a:r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in Autism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202019" y="3809788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Genes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202019" y="4209903"/>
              <a:ext cx="2902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Repeats of similar homology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697677"/>
              <a:ext cx="9144000" cy="295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50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1674</Words>
  <Application>Microsoft Macintosh PowerPoint</Application>
  <PresentationFormat>Widescreen</PresentationFormat>
  <Paragraphs>352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Calibri Light</vt:lpstr>
      <vt:lpstr>Consolas</vt:lpstr>
      <vt:lpstr>Courier New</vt:lpstr>
      <vt:lpstr>Helvetica</vt:lpstr>
      <vt:lpstr>Times New Roman</vt:lpstr>
      <vt:lpstr>Arial</vt:lpstr>
      <vt:lpstr>Office Theme</vt:lpstr>
      <vt:lpstr>Structural Variation</vt:lpstr>
      <vt:lpstr>Outline</vt:lpstr>
      <vt:lpstr>What is Structural Variation (SV)</vt:lpstr>
      <vt:lpstr>Why study SV?</vt:lpstr>
      <vt:lpstr>Types of Structural Variation</vt:lpstr>
      <vt:lpstr>Copy Number Variation</vt:lpstr>
      <vt:lpstr>Copy Number Variation </vt:lpstr>
      <vt:lpstr>CNV formation</vt:lpstr>
      <vt:lpstr>A familiar example: PW/AS Region</vt:lpstr>
      <vt:lpstr>A new example: Williams Syndrome</vt:lpstr>
      <vt:lpstr>CNVs in the Williams Syndrome Region</vt:lpstr>
      <vt:lpstr>CNV formation from double strand breaks</vt:lpstr>
      <vt:lpstr>Non-Homologous End Joining</vt:lpstr>
      <vt:lpstr>Inversions</vt:lpstr>
      <vt:lpstr>Insertion</vt:lpstr>
      <vt:lpstr>DNA Transposons</vt:lpstr>
      <vt:lpstr>Retrotransposons</vt:lpstr>
      <vt:lpstr>Translocation</vt:lpstr>
      <vt:lpstr>Role of Structural Variation</vt:lpstr>
      <vt:lpstr>Evolving the ability to digest starch </vt:lpstr>
      <vt:lpstr>Structural Variation is common</vt:lpstr>
      <vt:lpstr>Structural Variation and Disease</vt:lpstr>
      <vt:lpstr>Autism is a disorder of social behavior</vt:lpstr>
      <vt:lpstr>Structural Variation and Autism</vt:lpstr>
      <vt:lpstr>Older fathers and autism </vt:lpstr>
      <vt:lpstr>Mutations in Gametes </vt:lpstr>
      <vt:lpstr>De Novo SV and Autism</vt:lpstr>
      <vt:lpstr>Case Study: Stargazin</vt:lpstr>
      <vt:lpstr>Stargazin mouse model </vt:lpstr>
      <vt:lpstr>Stargazin mouse model has repetitive phenotype</vt:lpstr>
      <vt:lpstr>Mutation is present in father’s sperm</vt:lpstr>
      <vt:lpstr>Detecting Structural Variation</vt:lpstr>
      <vt:lpstr>Microarrays</vt:lpstr>
      <vt:lpstr>Microarray data</vt:lpstr>
      <vt:lpstr>Sequencing Data</vt:lpstr>
      <vt:lpstr>3rd Generation of Sequencing </vt:lpstr>
      <vt:lpstr>Questions?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Atreus</dc:creator>
  <cp:lastModifiedBy>Microsoft Office User</cp:lastModifiedBy>
  <cp:revision>45</cp:revision>
  <dcterms:created xsi:type="dcterms:W3CDTF">2017-07-16T22:35:57Z</dcterms:created>
  <dcterms:modified xsi:type="dcterms:W3CDTF">2017-07-18T18:12:06Z</dcterms:modified>
</cp:coreProperties>
</file>